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68" r:id="rId3"/>
    <p:sldId id="280" r:id="rId4"/>
    <p:sldId id="281" r:id="rId5"/>
    <p:sldId id="269" r:id="rId6"/>
    <p:sldId id="284" r:id="rId7"/>
    <p:sldId id="285" r:id="rId8"/>
    <p:sldId id="270" r:id="rId9"/>
    <p:sldId id="282" r:id="rId10"/>
    <p:sldId id="283" r:id="rId11"/>
    <p:sldId id="271" r:id="rId12"/>
    <p:sldId id="286" r:id="rId13"/>
    <p:sldId id="287" r:id="rId14"/>
    <p:sldId id="288" r:id="rId15"/>
    <p:sldId id="289" r:id="rId16"/>
    <p:sldId id="29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73" r:id="rId25"/>
    <p:sldId id="264" r:id="rId26"/>
    <p:sldId id="265" r:id="rId2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March 27</a:t>
            </a:r>
            <a:r>
              <a:rPr lang="en-US" sz="4400" baseline="30000" dirty="0" smtClean="0"/>
              <a:t>th</a:t>
            </a:r>
            <a:r>
              <a:rPr lang="en-US" sz="4400" dirty="0"/>
              <a:t>, </a:t>
            </a:r>
            <a:r>
              <a:rPr lang="en-US" sz="4400" dirty="0" smtClean="0"/>
              <a:t>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OGWG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4" y="1601038"/>
            <a:ext cx="10837606" cy="52569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Assistance </a:t>
            </a:r>
            <a:r>
              <a:rPr lang="en-US" dirty="0">
                <a:solidFill>
                  <a:schemeClr val="accent1"/>
                </a:solidFill>
              </a:rPr>
              <a:t>from </a:t>
            </a:r>
            <a:r>
              <a:rPr lang="en-US" dirty="0" smtClean="0">
                <a:solidFill>
                  <a:schemeClr val="accent1"/>
                </a:solidFill>
              </a:rPr>
              <a:t>Agencies/O&amp;G </a:t>
            </a:r>
            <a:r>
              <a:rPr lang="en-US" dirty="0">
                <a:solidFill>
                  <a:schemeClr val="accent1"/>
                </a:solidFill>
              </a:rPr>
              <a:t>operators to complete OGWG </a:t>
            </a:r>
            <a:r>
              <a:rPr lang="en-US" dirty="0" smtClean="0">
                <a:solidFill>
                  <a:schemeClr val="accent1"/>
                </a:solidFill>
              </a:rPr>
              <a:t>Survey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March 4 – Project Management Team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Discuss steps to wrap-up the survey effort with Ramboll.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on the forecast scenarios and provide PMT feedback to Ramboll.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March 8 – Coordination Call on Tribal Outreach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TDWG and OGWG Co-Chairs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Assistance from </a:t>
            </a:r>
            <a:r>
              <a:rPr lang="en-US" dirty="0" smtClean="0">
                <a:solidFill>
                  <a:schemeClr val="accent1"/>
                </a:solidFill>
              </a:rPr>
              <a:t>Agencies on Forecast Scenarios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April </a:t>
            </a:r>
            <a:r>
              <a:rPr lang="en-US" dirty="0">
                <a:solidFill>
                  <a:schemeClr val="accent1"/>
                </a:solidFill>
              </a:rPr>
              <a:t>4 – Project Management Team Call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April 9 – OGWG </a:t>
            </a:r>
            <a:r>
              <a:rPr lang="en-US" dirty="0">
                <a:solidFill>
                  <a:schemeClr val="accent1"/>
                </a:solidFill>
              </a:rPr>
              <a:t>Bi-Monthly Call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Agenda under </a:t>
            </a:r>
            <a:r>
              <a:rPr lang="en-US" dirty="0" smtClean="0">
                <a:solidFill>
                  <a:schemeClr val="accent1"/>
                </a:solidFill>
              </a:rPr>
              <a:t>development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Tribal Outreach Progress – invitation to TDWG contractor team (ITEP &amp; EN3)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Assistance from Agencies on Forecast Scenarios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</a:t>
            </a:r>
            <a:r>
              <a:rPr lang="en-US" dirty="0">
                <a:solidFill>
                  <a:schemeClr val="accent1"/>
                </a:solidFill>
              </a:rPr>
              <a:t>and PMT review </a:t>
            </a:r>
            <a:r>
              <a:rPr lang="en-US" dirty="0" smtClean="0">
                <a:solidFill>
                  <a:schemeClr val="accent1"/>
                </a:solidFill>
              </a:rPr>
              <a:t>and feedback on </a:t>
            </a:r>
            <a:r>
              <a:rPr lang="en-US" dirty="0">
                <a:solidFill>
                  <a:schemeClr val="accent1"/>
                </a:solidFill>
              </a:rPr>
              <a:t>draft work </a:t>
            </a:r>
            <a:r>
              <a:rPr lang="en-US" dirty="0" smtClean="0">
                <a:solidFill>
                  <a:schemeClr val="accent1"/>
                </a:solidFill>
              </a:rPr>
              <a:t>products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804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Technical Operations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0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 Work Group-2014 Shake-Out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65006" y="2123765"/>
          <a:ext cx="9143999" cy="4326195"/>
        </p:xfrm>
        <a:graphic>
          <a:graphicData uri="http://schemas.openxmlformats.org/drawingml/2006/table">
            <a:tbl>
              <a:tblPr firstRow="1" firstCol="1" bandRow="1"/>
              <a:tblGrid>
                <a:gridCol w="523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Item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I 2014 Shake-Out Modeling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Single-Source Visibility Modeling Webinar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2018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Single-Source Visibility Modeling Memorandum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Emission Inputs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36-km CONUS Domain Boundary Conditions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Meteorological Inputs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WRF and Biogenic PGM Sensitivity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 Since Last Update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Annual CAMx and CMAQ Platforms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 Since Last Update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II Illustrative Modeling Plan (WAQS/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WestJumpAQMS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be completed by Apr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Annual CMAQ and CMAQ Base Case and MPE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be completed by Apr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 2014 Platform to IWDW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be completed by Apr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Shake-Out Close-Out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 5,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be completed by Apr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Shake-Out Report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63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Model Configuration for V1 Model Shakeout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CAMx and CMAQ 2014 annual 36-km and 12-km simulations</a:t>
            </a:r>
          </a:p>
          <a:p>
            <a:r>
              <a:rPr lang="en-US" sz="2000" dirty="0"/>
              <a:t>2014 GEOS-</a:t>
            </a:r>
            <a:r>
              <a:rPr lang="en-US" sz="2000" dirty="0" err="1"/>
              <a:t>Chem</a:t>
            </a:r>
            <a:r>
              <a:rPr lang="en-US" sz="2000" dirty="0"/>
              <a:t> Boundary Conditions (GCBC)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Use updated GCBCs for Jun/Jul without volcano eruptions</a:t>
            </a:r>
          </a:p>
          <a:p>
            <a:r>
              <a:rPr lang="en-US" sz="2000" dirty="0"/>
              <a:t>12-km WRF Meteorology – WAQS 12WUS2 vs. EPA 12US2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Difficult to select based on MPE due to GCBC ozone and Jun/Jul Overestimation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Select WAQS 12WUS2 WRF meteorology based on better </a:t>
            </a:r>
            <a:r>
              <a:rPr lang="en-US" sz="1800" dirty="0" err="1"/>
              <a:t>precip</a:t>
            </a:r>
            <a:r>
              <a:rPr lang="en-US" sz="1800" dirty="0"/>
              <a:t> MPE and less wet deposition in summer</a:t>
            </a:r>
          </a:p>
          <a:p>
            <a:r>
              <a:rPr lang="en-US" sz="2000" dirty="0"/>
              <a:t>Emissions – MEGAN vs. BEIS biogenic emissions in 12-km domains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Select BEIS based on improved OA performance at most, but not all, sites</a:t>
            </a:r>
          </a:p>
          <a:p>
            <a:r>
              <a:rPr lang="en-US" sz="2000" dirty="0"/>
              <a:t>Setting up final 2014 Shake-Out Runs to Meeting Apr 5 Close-Out Meeting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/>
              <a:t>CAMx 36/12-km should be completed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RTOWG Call-March 11,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Topics</a:t>
            </a:r>
          </a:p>
          <a:p>
            <a:pPr lvl="1"/>
            <a:r>
              <a:rPr lang="en-US" dirty="0" smtClean="0"/>
              <a:t>Consensus </a:t>
            </a:r>
            <a:r>
              <a:rPr lang="en-US" dirty="0"/>
              <a:t>approval by RTOWG of 2018-19 WRAP </a:t>
            </a:r>
            <a:r>
              <a:rPr lang="en-US" dirty="0" err="1"/>
              <a:t>Workplan</a:t>
            </a:r>
            <a:r>
              <a:rPr lang="en-US" dirty="0"/>
              <a:t> update, especially Appendix E </a:t>
            </a:r>
          </a:p>
          <a:p>
            <a:pPr lvl="1"/>
            <a:r>
              <a:rPr lang="en-US" dirty="0" smtClean="0"/>
              <a:t>GEOS-</a:t>
            </a:r>
            <a:r>
              <a:rPr lang="en-US" dirty="0" err="1" smtClean="0"/>
              <a:t>Chem</a:t>
            </a:r>
            <a:r>
              <a:rPr lang="en-US" dirty="0" smtClean="0"/>
              <a:t> global model results for boundary conditions – Gail </a:t>
            </a:r>
            <a:r>
              <a:rPr lang="en-US" dirty="0" err="1" smtClean="0"/>
              <a:t>Tonnesen</a:t>
            </a:r>
            <a:endParaRPr lang="en-US" dirty="0" smtClean="0"/>
          </a:p>
          <a:p>
            <a:pPr lvl="1"/>
            <a:r>
              <a:rPr lang="en-US" dirty="0" smtClean="0"/>
              <a:t>Ammonia emissions and modeling – Mike Barna</a:t>
            </a:r>
          </a:p>
          <a:p>
            <a:pPr lvl="1"/>
            <a:r>
              <a:rPr lang="en-US" dirty="0" smtClean="0"/>
              <a:t>Overview </a:t>
            </a:r>
            <a:r>
              <a:rPr lang="en-US" dirty="0"/>
              <a:t>of project to develop Representative Baseline and Future Fires scenarios – Matt </a:t>
            </a:r>
            <a:r>
              <a:rPr lang="en-US" dirty="0" err="1"/>
              <a:t>Mavko</a:t>
            </a:r>
            <a:r>
              <a:rPr lang="en-US" dirty="0"/>
              <a:t> Planning Baseline Fire EI white </a:t>
            </a:r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2014 </a:t>
            </a:r>
            <a:r>
              <a:rPr lang="en-US" dirty="0"/>
              <a:t>Shakeout Modeling Platform v1 status report – Ralph Morris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44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Regional Technical Operations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RTOWG </a:t>
            </a:r>
            <a:r>
              <a:rPr lang="en-US" dirty="0" err="1" smtClean="0"/>
              <a:t>Workplan</a:t>
            </a:r>
            <a:r>
              <a:rPr lang="en-US" dirty="0" smtClean="0"/>
              <a:t> Coordination Occurring over the Last Month</a:t>
            </a:r>
          </a:p>
          <a:p>
            <a:pPr lvl="1"/>
            <a:r>
              <a:rPr lang="en-US" dirty="0" smtClean="0"/>
              <a:t>The RTOWG Monthly Call was held on March 11</a:t>
            </a:r>
          </a:p>
          <a:p>
            <a:pPr lvl="1"/>
            <a:r>
              <a:rPr lang="en-US" dirty="0" smtClean="0"/>
              <a:t>The RTOWG Co-Chairs had biweekly calls on March 4, March 8, March 18, and March 21 to discuss coordination efforts</a:t>
            </a:r>
          </a:p>
          <a:p>
            <a:pPr lvl="1"/>
            <a:r>
              <a:rPr lang="en-US" dirty="0" smtClean="0"/>
              <a:t>The RTOWG Co-Chairs had coordination calls with the Shake-out team of contractors on March 8 and March 25</a:t>
            </a:r>
          </a:p>
          <a:p>
            <a:r>
              <a:rPr lang="en-US" dirty="0" smtClean="0"/>
              <a:t>Cross Coordination </a:t>
            </a:r>
            <a:r>
              <a:rPr lang="en-US" dirty="0"/>
              <a:t>A</a:t>
            </a:r>
            <a:r>
              <a:rPr lang="en-US" dirty="0" smtClean="0"/>
              <a:t>ctivities</a:t>
            </a:r>
          </a:p>
          <a:p>
            <a:pPr lvl="1"/>
            <a:r>
              <a:rPr lang="en-US" dirty="0" smtClean="0"/>
              <a:t>The RTOWG Co-Chairs had cross coordination call with the RHPWG Emission Inventory and Modeling Protocol subgroup on March 25 to discussion portions of version 2 of the 2014 EI especially in regards to the California Emission Inventory Substitution</a:t>
            </a:r>
          </a:p>
          <a:p>
            <a:pPr lvl="1"/>
            <a:r>
              <a:rPr lang="en-US" dirty="0" smtClean="0"/>
              <a:t>On the Monthly RTOWG call on March 11, Matt </a:t>
            </a:r>
            <a:r>
              <a:rPr lang="en-US" dirty="0" err="1" smtClean="0"/>
              <a:t>Mavco</a:t>
            </a:r>
            <a:r>
              <a:rPr lang="en-US" dirty="0" smtClean="0"/>
              <a:t> gave a discussion on the plans from the Fire and Smoke Work group on proposals for the ‘average’ base year and ‘average’ future year fire emission inventories</a:t>
            </a:r>
          </a:p>
        </p:txBody>
      </p:sp>
    </p:spTree>
    <p:extLst>
      <p:ext uri="{BB962C8B-B14F-4D97-AF65-F5344CB8AC3E}">
        <p14:creationId xmlns:p14="http://schemas.microsoft.com/office/powerpoint/2010/main" val="3319925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Regional Technical Operations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Workplan</a:t>
            </a:r>
            <a:r>
              <a:rPr lang="en-US" dirty="0"/>
              <a:t> Coordination Needed over the Next Two Months</a:t>
            </a:r>
          </a:p>
          <a:p>
            <a:pPr lvl="1"/>
            <a:r>
              <a:rPr lang="en-US" dirty="0" smtClean="0"/>
              <a:t>Emissions updates from RHPWG EI subcommittee</a:t>
            </a:r>
          </a:p>
          <a:p>
            <a:pPr lvl="1"/>
            <a:r>
              <a:rPr lang="en-US" dirty="0" smtClean="0"/>
              <a:t>Updated fire emissions from FSWG</a:t>
            </a:r>
          </a:p>
          <a:p>
            <a:pPr lvl="1"/>
            <a:r>
              <a:rPr lang="en-US" dirty="0" smtClean="0"/>
              <a:t>Updated O&amp;G emissions from OGWG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371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Regional Haze Planning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49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Workplan Progress by Regional Haze Planning Work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</a:t>
            </a:r>
          </a:p>
          <a:p>
            <a:pPr lvl="1"/>
            <a:r>
              <a:rPr lang="en-US" dirty="0" smtClean="0"/>
              <a:t>Consensus on the </a:t>
            </a:r>
            <a:r>
              <a:rPr lang="en-US" dirty="0"/>
              <a:t>Draft </a:t>
            </a:r>
            <a:r>
              <a:rPr lang="en-US" dirty="0" err="1" smtClean="0"/>
              <a:t>Workplan</a:t>
            </a:r>
            <a:endParaRPr lang="en-US" dirty="0" smtClean="0"/>
          </a:p>
          <a:p>
            <a:pPr lvl="1"/>
            <a:r>
              <a:rPr lang="en-US" dirty="0" smtClean="0"/>
              <a:t>Complete Subcommittee and Workgroup restructuring</a:t>
            </a: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Consensus on ‘Overview of Regional Haze’ document</a:t>
            </a:r>
          </a:p>
          <a:p>
            <a:pPr lvl="1"/>
            <a:r>
              <a:rPr lang="en-US" dirty="0" smtClean="0"/>
              <a:t>Potentially consensus on the WRAP Communication Framework</a:t>
            </a:r>
            <a:endParaRPr lang="en-US" dirty="0"/>
          </a:p>
          <a:p>
            <a:pPr lvl="1"/>
            <a:r>
              <a:rPr lang="en-US" dirty="0" smtClean="0"/>
              <a:t>Restructure the RHPWG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31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Workplan Coordination Activities by Regional Haze Planning Work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with Coordination and Glide Path SC in planning </a:t>
            </a:r>
            <a:r>
              <a:rPr lang="en-US" dirty="0" smtClean="0"/>
              <a:t>a </a:t>
            </a:r>
            <a:r>
              <a:rPr lang="en-US" dirty="0"/>
              <a:t>Milestone </a:t>
            </a:r>
            <a:r>
              <a:rPr lang="en-US" dirty="0" smtClean="0"/>
              <a:t>Webinar in March to discuss monitoring data and control measures</a:t>
            </a:r>
            <a:endParaRPr lang="en-US" dirty="0"/>
          </a:p>
          <a:p>
            <a:pPr lvl="1"/>
            <a:r>
              <a:rPr lang="en-US" dirty="0" smtClean="0"/>
              <a:t>Coordination with all subcommittees to move work products through the consensus process</a:t>
            </a:r>
          </a:p>
          <a:p>
            <a:pPr lvl="2"/>
            <a:r>
              <a:rPr lang="en-US" dirty="0" smtClean="0"/>
              <a:t>TSS Website information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Coordination Needed over the Next Two Months</a:t>
            </a:r>
          </a:p>
          <a:p>
            <a:pPr lvl="1"/>
            <a:r>
              <a:rPr lang="en-US" dirty="0"/>
              <a:t>Finalize consensus on WRAP Communication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Q &amp; A Follow-up on March Milestone Webinar</a:t>
            </a:r>
          </a:p>
          <a:p>
            <a:pPr lvl="1"/>
            <a:r>
              <a:rPr lang="en-US" dirty="0" smtClean="0"/>
              <a:t>Coordinate with RTOWG </a:t>
            </a:r>
            <a:r>
              <a:rPr lang="en-US" dirty="0"/>
              <a:t>on the Shakeout and next </a:t>
            </a:r>
            <a:r>
              <a:rPr lang="en-US" dirty="0" smtClean="0"/>
              <a:t>webinar</a:t>
            </a:r>
          </a:p>
          <a:p>
            <a:pPr lvl="1"/>
            <a:r>
              <a:rPr lang="en-US" dirty="0"/>
              <a:t>Develop or finalize informational documents and plan for future informational webinars as new information becomes available on the TSS v2</a:t>
            </a:r>
          </a:p>
        </p:txBody>
      </p:sp>
    </p:spTree>
    <p:extLst>
      <p:ext uri="{BB962C8B-B14F-4D97-AF65-F5344CB8AC3E}">
        <p14:creationId xmlns:p14="http://schemas.microsoft.com/office/powerpoint/2010/main" val="58253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27" y="258712"/>
            <a:ext cx="2421989" cy="323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Tribal Data Work Group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88" y="461734"/>
            <a:ext cx="45148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961" y="461734"/>
            <a:ext cx="3297716" cy="284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175" y="3249059"/>
            <a:ext cx="3760624" cy="347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297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Coordination and Glide Path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Informational webinar on Monitoring Data and Trends, Source Identification Protocol, and Tribal Maps Update March 20, </a:t>
            </a:r>
            <a:r>
              <a:rPr lang="en-US" dirty="0" smtClean="0"/>
              <a:t>2019</a:t>
            </a:r>
          </a:p>
          <a:p>
            <a:pPr lvl="1"/>
            <a:r>
              <a:rPr lang="en-US" dirty="0" smtClean="0"/>
              <a:t>Consensus on TSS </a:t>
            </a:r>
            <a:r>
              <a:rPr lang="en-US" dirty="0"/>
              <a:t>Website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Workplan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/>
              <a:t>Development of or consensus for informational documents in support of SIP </a:t>
            </a:r>
            <a:r>
              <a:rPr lang="en-US" dirty="0" smtClean="0"/>
              <a:t>planning.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next quarterly informational webinar as new information becomes available on the TSS v2</a:t>
            </a:r>
            <a:endParaRPr lang="en-US" dirty="0" smtClean="0"/>
          </a:p>
          <a:p>
            <a:pPr lvl="1"/>
            <a:r>
              <a:rPr lang="en-US" dirty="0" smtClean="0"/>
              <a:t>Consensus </a:t>
            </a:r>
            <a:r>
              <a:rPr lang="en-US" dirty="0"/>
              <a:t>on WRAP Communication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Input from MDGP Subcommittee members on TSS v.2 data</a:t>
            </a:r>
          </a:p>
          <a:p>
            <a:pPr lvl="1"/>
            <a:r>
              <a:rPr lang="en-US" dirty="0"/>
              <a:t>Coordinate with Modeling/Emissions Inventory SC for planning next </a:t>
            </a:r>
            <a:r>
              <a:rPr lang="en-US" dirty="0" smtClean="0"/>
              <a:t>webinar</a:t>
            </a:r>
          </a:p>
          <a:p>
            <a:pPr lvl="1"/>
            <a:r>
              <a:rPr lang="en-US" dirty="0" smtClean="0"/>
              <a:t>Coordinate with Tribal Data to complete the Communication Framework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776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Monitoring Data &amp; Glide Path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Now part of the Coordination &amp; Glide Path Subcommittee</a:t>
            </a:r>
          </a:p>
          <a:p>
            <a:pPr lvl="1"/>
            <a:r>
              <a:rPr lang="en-US" dirty="0" smtClean="0"/>
              <a:t>Outline </a:t>
            </a:r>
            <a:r>
              <a:rPr lang="en-US" dirty="0"/>
              <a:t>tasks for future contractor work on natural conditions</a:t>
            </a:r>
          </a:p>
          <a:p>
            <a:pPr lvl="1"/>
            <a:r>
              <a:rPr lang="en-US" dirty="0"/>
              <a:t>Assist in upcoming monitoring data webinar</a:t>
            </a:r>
          </a:p>
          <a:p>
            <a:pPr lvl="1"/>
            <a:r>
              <a:rPr lang="en-US" dirty="0" smtClean="0"/>
              <a:t>Coordination with RTOWG on URP adjustment</a:t>
            </a:r>
          </a:p>
          <a:p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Develop trend analysis methodology white paper</a:t>
            </a:r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Coordination </a:t>
            </a:r>
            <a:r>
              <a:rPr lang="en-US" dirty="0"/>
              <a:t>with RTOWG on URP adjustment</a:t>
            </a:r>
          </a:p>
          <a:p>
            <a:pPr lvl="1"/>
            <a:r>
              <a:rPr lang="en-US" dirty="0" smtClean="0"/>
              <a:t>May increase interaction with EPA and with IMPROVE Subcommittee to develop method for determining Glide Path 2064 endpoint (future)</a:t>
            </a:r>
          </a:p>
        </p:txBody>
      </p:sp>
    </p:spTree>
    <p:extLst>
      <p:ext uri="{BB962C8B-B14F-4D97-AF65-F5344CB8AC3E}">
        <p14:creationId xmlns:p14="http://schemas.microsoft.com/office/powerpoint/2010/main" val="1956766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311"/>
            <a:ext cx="10515600" cy="1111472"/>
          </a:xfrm>
          <a:solidFill>
            <a:srgbClr val="BD92D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Emissions Inventory and Modeling Protocol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Finalized Recommendations for Base Year Modeling</a:t>
            </a:r>
          </a:p>
          <a:p>
            <a:pPr lvl="1"/>
            <a:endParaRPr lang="en-US" dirty="0"/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Evaluate, Refine, and Process Base Year </a:t>
            </a:r>
            <a:r>
              <a:rPr lang="en-US" dirty="0" smtClean="0"/>
              <a:t>Inventory</a:t>
            </a:r>
          </a:p>
          <a:p>
            <a:pPr lvl="1"/>
            <a:r>
              <a:rPr lang="en-US" dirty="0" smtClean="0"/>
              <a:t>Finalize Emissions </a:t>
            </a:r>
            <a:r>
              <a:rPr lang="en-US" dirty="0"/>
              <a:t>Representativeness for baseline </a:t>
            </a:r>
            <a:r>
              <a:rPr lang="en-US" dirty="0" smtClean="0"/>
              <a:t>forecasting</a:t>
            </a:r>
          </a:p>
          <a:p>
            <a:pPr lvl="1"/>
            <a:endParaRPr lang="en-US" dirty="0"/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Coordination with RTOWG to complete the modeling shakeout</a:t>
            </a:r>
          </a:p>
          <a:p>
            <a:pPr lvl="1"/>
            <a:r>
              <a:rPr lang="en-US" dirty="0" smtClean="0"/>
              <a:t>Coordinating with RHPWG for consensus on work products</a:t>
            </a:r>
          </a:p>
        </p:txBody>
      </p:sp>
    </p:spTree>
    <p:extLst>
      <p:ext uri="{BB962C8B-B14F-4D97-AF65-F5344CB8AC3E}">
        <p14:creationId xmlns:p14="http://schemas.microsoft.com/office/powerpoint/2010/main" val="2241968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065"/>
            <a:ext cx="10515600" cy="804456"/>
          </a:xfrm>
          <a:solidFill>
            <a:srgbClr val="BD92DE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Control Measures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7805"/>
            <a:ext cx="10515600" cy="5337544"/>
          </a:xfrm>
          <a:noFill/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  <a:endParaRPr lang="en-US" dirty="0" smtClean="0"/>
          </a:p>
          <a:p>
            <a:pPr lvl="1"/>
            <a:r>
              <a:rPr lang="en-US" dirty="0" smtClean="0"/>
              <a:t>Reasonable </a:t>
            </a:r>
            <a:r>
              <a:rPr lang="en-US" dirty="0"/>
              <a:t>Progress Source Identification and Analysis </a:t>
            </a:r>
            <a:r>
              <a:rPr lang="en-US" dirty="0" smtClean="0"/>
              <a:t>Protocol prepared for docketing</a:t>
            </a:r>
            <a:endParaRPr lang="en-US" dirty="0"/>
          </a:p>
          <a:p>
            <a:pPr lvl="1"/>
            <a:r>
              <a:rPr lang="en-US" dirty="0" smtClean="0"/>
              <a:t>Contractor working on Q/d analysis</a:t>
            </a:r>
          </a:p>
          <a:p>
            <a:pPr lvl="1"/>
            <a:endParaRPr lang="en-US" sz="1600" dirty="0"/>
          </a:p>
          <a:p>
            <a:r>
              <a:rPr lang="en-US" dirty="0" smtClean="0"/>
              <a:t>Workplan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Finish Q/d analysis</a:t>
            </a:r>
          </a:p>
          <a:p>
            <a:pPr lvl="1"/>
            <a:r>
              <a:rPr lang="en-US" dirty="0" smtClean="0"/>
              <a:t>Discuss Q/d analysis work product on upcoming call</a:t>
            </a:r>
          </a:p>
          <a:p>
            <a:pPr lvl="1"/>
            <a:r>
              <a:rPr lang="en-US" dirty="0" smtClean="0"/>
              <a:t>Step down to bi-monthly calls after March call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Subcommittee </a:t>
            </a:r>
            <a:r>
              <a:rPr lang="en-US" dirty="0"/>
              <a:t>Coordination</a:t>
            </a:r>
          </a:p>
          <a:p>
            <a:pPr lvl="1"/>
            <a:r>
              <a:rPr lang="en-US" dirty="0" smtClean="0"/>
              <a:t>EI&amp;MP Subcommittee</a:t>
            </a:r>
          </a:p>
        </p:txBody>
      </p:sp>
    </p:spTree>
    <p:extLst>
      <p:ext uri="{BB962C8B-B14F-4D97-AF65-F5344CB8AC3E}">
        <p14:creationId xmlns:p14="http://schemas.microsoft.com/office/powerpoint/2010/main" val="99838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4879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(</a:t>
            </a:r>
            <a:r>
              <a:rPr lang="en-US" u="sng" dirty="0" smtClean="0"/>
              <a:t>insert name</a:t>
            </a:r>
            <a:r>
              <a:rPr lang="en-US" dirty="0" smtClean="0"/>
              <a:t>)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 bullets</a:t>
            </a:r>
            <a:endParaRPr lang="en-US" dirty="0" smtClean="0"/>
          </a:p>
          <a:p>
            <a:pPr lvl="1"/>
            <a:r>
              <a:rPr lang="en-US" dirty="0" smtClean="0"/>
              <a:t>Draft report out for review</a:t>
            </a:r>
            <a:endParaRPr lang="en-US" dirty="0"/>
          </a:p>
          <a:p>
            <a:pPr lvl="1"/>
            <a:r>
              <a:rPr lang="en-US" dirty="0" smtClean="0"/>
              <a:t>Provided feedback to contractor regarding IMPROVE data substitution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 bullets</a:t>
            </a:r>
            <a:endParaRPr lang="en-US" dirty="0" smtClean="0"/>
          </a:p>
          <a:p>
            <a:pPr lvl="1"/>
            <a:r>
              <a:rPr lang="en-US" dirty="0" smtClean="0"/>
              <a:t>Finalize draft report</a:t>
            </a:r>
          </a:p>
          <a:p>
            <a:pPr lvl="1"/>
            <a:r>
              <a:rPr lang="en-US" dirty="0" smtClean="0"/>
              <a:t>Review final contractor recommendations on data substitution</a:t>
            </a:r>
          </a:p>
        </p:txBody>
      </p:sp>
    </p:spTree>
    <p:extLst>
      <p:ext uri="{BB962C8B-B14F-4D97-AF65-F5344CB8AC3E}">
        <p14:creationId xmlns:p14="http://schemas.microsoft.com/office/powerpoint/2010/main" val="3929027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(</a:t>
            </a:r>
            <a:r>
              <a:rPr lang="en-US" u="sng" dirty="0" smtClean="0"/>
              <a:t>insert name</a:t>
            </a:r>
            <a:r>
              <a:rPr lang="en-US" dirty="0" smtClean="0"/>
              <a:t>)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Who did you coordinate with, what topics were discussed, and when did it occur (</a:t>
            </a:r>
            <a:r>
              <a:rPr lang="en-US" dirty="0" smtClean="0">
                <a:solidFill>
                  <a:srgbClr val="FF0000"/>
                </a:solidFill>
              </a:rPr>
              <a:t>replace this text with you own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What activities do you need to coordinate on, with whom, and expected timeframe (</a:t>
            </a:r>
            <a:r>
              <a:rPr lang="en-US" dirty="0">
                <a:solidFill>
                  <a:srgbClr val="FF0000"/>
                </a:solidFill>
              </a:rPr>
              <a:t>replace this text with you own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92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18" y="152689"/>
            <a:ext cx="10515600" cy="10942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Tribal Data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309" y="1114425"/>
            <a:ext cx="10515600" cy="5406447"/>
          </a:xfrm>
        </p:spPr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Updated WRAP map on webpage to better reflect Tribal involvement</a:t>
            </a:r>
          </a:p>
          <a:p>
            <a:pPr lvl="1"/>
            <a:r>
              <a:rPr lang="en-US" dirty="0" smtClean="0"/>
              <a:t>Finalized several documents</a:t>
            </a:r>
          </a:p>
          <a:p>
            <a:pPr lvl="2"/>
            <a:r>
              <a:rPr lang="en-US" dirty="0"/>
              <a:t>Regional Air Quality and the Regional Haze Rule: Information and Resources for Tribal </a:t>
            </a:r>
            <a:r>
              <a:rPr lang="en-US" dirty="0" smtClean="0"/>
              <a:t>Professionals and PowerPoint presentation</a:t>
            </a:r>
          </a:p>
          <a:p>
            <a:pPr lvl="2"/>
            <a:r>
              <a:rPr lang="en-US" dirty="0"/>
              <a:t>Tribe, WRAP and the Reginal Haze Rule, Practices and </a:t>
            </a:r>
            <a:r>
              <a:rPr lang="en-US" dirty="0" smtClean="0"/>
              <a:t>Processes </a:t>
            </a:r>
            <a:r>
              <a:rPr lang="en-US" dirty="0"/>
              <a:t>for Tribes to </a:t>
            </a:r>
            <a:r>
              <a:rPr lang="en-US" dirty="0" smtClean="0"/>
              <a:t>Address Regional Air Quality and PowerPoint presentation</a:t>
            </a:r>
          </a:p>
          <a:p>
            <a:pPr lvl="1"/>
            <a:r>
              <a:rPr lang="en-US" dirty="0" smtClean="0"/>
              <a:t>Regional Haze, and WRAP at the National Tribal Forum on Air Quality</a:t>
            </a:r>
          </a:p>
          <a:p>
            <a:pPr lvl="1"/>
            <a:r>
              <a:rPr lang="en-US" dirty="0" smtClean="0"/>
              <a:t>Scheduled webinar</a:t>
            </a: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/>
              <a:t>Finalize work on AQS and EIS Gap Studies</a:t>
            </a:r>
          </a:p>
          <a:p>
            <a:pPr lvl="1"/>
            <a:r>
              <a:rPr lang="en-US" dirty="0"/>
              <a:t>Finalize </a:t>
            </a:r>
            <a:r>
              <a:rPr lang="en-US" dirty="0" smtClean="0"/>
              <a:t>work on Tribal Oil and Gas Emission Inventory and Outreach</a:t>
            </a:r>
          </a:p>
          <a:p>
            <a:pPr lvl="1"/>
            <a:r>
              <a:rPr lang="en-US" dirty="0" smtClean="0"/>
              <a:t>Finalize Tribal contact list   </a:t>
            </a:r>
          </a:p>
        </p:txBody>
      </p:sp>
    </p:spTree>
    <p:extLst>
      <p:ext uri="{BB962C8B-B14F-4D97-AF65-F5344CB8AC3E}">
        <p14:creationId xmlns:p14="http://schemas.microsoft.com/office/powerpoint/2010/main" val="290440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Tribal Data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Kick-off </a:t>
            </a:r>
            <a:r>
              <a:rPr lang="en-US" dirty="0"/>
              <a:t>for </a:t>
            </a:r>
            <a:r>
              <a:rPr lang="en-US" dirty="0" err="1"/>
              <a:t>Ramboll</a:t>
            </a:r>
            <a:r>
              <a:rPr lang="en-US" dirty="0"/>
              <a:t> Task 7 - Consultation and Coordination Protocol document</a:t>
            </a:r>
            <a:endParaRPr lang="en-US" sz="2000" dirty="0"/>
          </a:p>
          <a:p>
            <a:pPr lvl="1"/>
            <a:r>
              <a:rPr lang="en-US" dirty="0"/>
              <a:t>Call between OGWG &amp; TDWG to confirm status of activities &amp; plan next activities contracted for TDWG</a:t>
            </a:r>
            <a:endParaRPr lang="en-US" sz="2000" dirty="0"/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Oil and Gas EI</a:t>
            </a:r>
          </a:p>
          <a:p>
            <a:pPr lvl="1"/>
            <a:r>
              <a:rPr lang="en-US" dirty="0" smtClean="0"/>
              <a:t>Webinar schedule</a:t>
            </a:r>
          </a:p>
          <a:p>
            <a:pPr lvl="1"/>
            <a:r>
              <a:rPr lang="en-US" dirty="0" smtClean="0"/>
              <a:t>Consultation and Coordination Protocol</a:t>
            </a:r>
          </a:p>
        </p:txBody>
      </p:sp>
    </p:spTree>
    <p:extLst>
      <p:ext uri="{BB962C8B-B14F-4D97-AF65-F5344CB8AC3E}">
        <p14:creationId xmlns:p14="http://schemas.microsoft.com/office/powerpoint/2010/main" val="384552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/>
              <a:t>Fire and Smoke Work Group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5026" y="1456541"/>
            <a:ext cx="2116667" cy="3183466"/>
            <a:chOff x="9169400" y="745067"/>
            <a:chExt cx="2116667" cy="3183466"/>
          </a:xfrm>
        </p:grpSpPr>
        <p:sp>
          <p:nvSpPr>
            <p:cNvPr id="5" name="Rectangle 4"/>
            <p:cNvSpPr/>
            <p:nvPr/>
          </p:nvSpPr>
          <p:spPr>
            <a:xfrm>
              <a:off x="9169400" y="745067"/>
              <a:ext cx="2116667" cy="3183466"/>
            </a:xfrm>
            <a:prstGeom prst="rect">
              <a:avLst/>
            </a:prstGeom>
            <a:noFill/>
            <a:ln cmpd="thickThin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276757" y="826216"/>
              <a:ext cx="1901952" cy="3004236"/>
              <a:chOff x="9383183" y="394582"/>
              <a:chExt cx="1901952" cy="3004236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4201" y="394582"/>
                <a:ext cx="1899917" cy="1260651"/>
              </a:xfrm>
              <a:prstGeom prst="rect">
                <a:avLst/>
              </a:prstGeom>
              <a:ln cmpd="dbl">
                <a:noFill/>
              </a:ln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3183" y="2328334"/>
                <a:ext cx="1901952" cy="1070484"/>
              </a:xfrm>
              <a:prstGeom prst="rect">
                <a:avLst/>
              </a:prstGeom>
              <a:ln cmpd="dbl">
                <a:noFill/>
              </a:ln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9927759" y="1760951"/>
                <a:ext cx="812800" cy="461665"/>
              </a:xfrm>
              <a:prstGeom prst="rect">
                <a:avLst/>
              </a:prstGeom>
              <a:noFill/>
              <a:ln cmpd="dbl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>
                    <a:latin typeface="Elephant" panose="02020904090505020303" pitchFamily="18" charset="0"/>
                  </a:rPr>
                  <a:t>and</a:t>
                </a:r>
                <a:endParaRPr lang="en-US" sz="2400">
                  <a:latin typeface="Elephant" panose="0202090409050502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45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</a:t>
            </a:r>
            <a:r>
              <a:rPr lang="en-US" smtClean="0"/>
              <a:t>by </a:t>
            </a:r>
            <a:r>
              <a:rPr lang="en-US" smtClean="0">
                <a:solidFill>
                  <a:srgbClr val="FF0000"/>
                </a:solidFill>
              </a:rPr>
              <a:t>Fire and Smoke </a:t>
            </a:r>
            <a:r>
              <a:rPr lang="en-US" dirty="0" smtClean="0">
                <a:solidFill>
                  <a:srgbClr val="FF0000"/>
                </a:solidFill>
              </a:rPr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smtClean="0"/>
              <a:t>Paul Corrigan (USFS and Utah) agreed to step in as 3</a:t>
            </a:r>
            <a:r>
              <a:rPr lang="en-US" baseline="30000" smtClean="0"/>
              <a:t>rd</a:t>
            </a:r>
            <a:r>
              <a:rPr lang="en-US" smtClean="0"/>
              <a:t> co-chair</a:t>
            </a:r>
          </a:p>
          <a:p>
            <a:pPr lvl="1"/>
            <a:r>
              <a:rPr lang="en-US" smtClean="0"/>
              <a:t>Have had 2 more RBFFS calls, one with FSWG: March 6, 19</a:t>
            </a:r>
          </a:p>
          <a:p>
            <a:pPr lvl="1"/>
            <a:r>
              <a:rPr lang="en-US" smtClean="0"/>
              <a:t>Working out details on process to develop representative baseline and future fire scenarios fire emissions inventories for RH modeling</a:t>
            </a:r>
          </a:p>
          <a:p>
            <a:pPr lvl="1"/>
            <a:r>
              <a:rPr lang="en-US" smtClean="0"/>
              <a:t>Discussed new map deliverable idea for Smoke Management Plans task</a:t>
            </a:r>
            <a:endParaRPr lang="en-US" dirty="0" smtClean="0"/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smtClean="0"/>
              <a:t>Continue to identify and implement methodologies </a:t>
            </a:r>
            <a:r>
              <a:rPr lang="en-US"/>
              <a:t>to determine future year </a:t>
            </a:r>
            <a:r>
              <a:rPr lang="en-US" smtClean="0"/>
              <a:t>and multi-year </a:t>
            </a:r>
            <a:r>
              <a:rPr lang="en-US"/>
              <a:t>baseline </a:t>
            </a:r>
            <a:r>
              <a:rPr lang="en-US" smtClean="0"/>
              <a:t>fire emissions for RH modeling</a:t>
            </a:r>
          </a:p>
          <a:p>
            <a:pPr lvl="1"/>
            <a:r>
              <a:rPr lang="en-US" smtClean="0"/>
              <a:t>RBFFS next call scheduled for April 3, FSWG on May 15</a:t>
            </a:r>
          </a:p>
          <a:p>
            <a:pPr lvl="1"/>
            <a:endParaRPr lang="en-US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632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</a:t>
            </a:r>
            <a:r>
              <a:rPr lang="en-US" smtClean="0"/>
              <a:t>by </a:t>
            </a:r>
            <a:r>
              <a:rPr lang="en-US" smtClean="0">
                <a:solidFill>
                  <a:srgbClr val="FF0000"/>
                </a:solidFill>
              </a:rPr>
              <a:t>Fire and Smoke</a:t>
            </a:r>
            <a:r>
              <a:rPr lang="en-US" smtClean="0"/>
              <a:t> </a:t>
            </a:r>
            <a:r>
              <a:rPr lang="en-US" dirty="0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smtClean="0"/>
              <a:t>Member overlap between RBFFS and EIMP Subcommittee and RHWG</a:t>
            </a:r>
            <a:endParaRPr lang="en-US" dirty="0" smtClean="0"/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smtClean="0"/>
              <a:t>Carry on coordinating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83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75238"/>
            <a:ext cx="9144000" cy="1655762"/>
          </a:xfrm>
        </p:spPr>
        <p:txBody>
          <a:bodyPr/>
          <a:lstStyle/>
          <a:p>
            <a:pPr algn="l"/>
            <a:r>
              <a:rPr lang="en-US" sz="3600" dirty="0" smtClean="0"/>
              <a:t>Oil and Gas Work </a:t>
            </a:r>
            <a:r>
              <a:rPr lang="en-US" sz="3600" dirty="0"/>
              <a:t>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Oil and Gas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210"/>
            <a:ext cx="10515600" cy="5037222"/>
          </a:xfrm>
        </p:spPr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O&amp;G Operator Surveys - Completion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Forecast Scenarios - Underway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Workplan Review &amp; Update approved by consensus on Feb. 12 call and provided to TSC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1:  Base Year </a:t>
            </a:r>
            <a:r>
              <a:rPr lang="en-US" dirty="0" smtClean="0">
                <a:solidFill>
                  <a:schemeClr val="accent1"/>
                </a:solidFill>
              </a:rPr>
              <a:t>Inventory – Mid-March/Early-April - </a:t>
            </a:r>
            <a:r>
              <a:rPr lang="en-US" dirty="0">
                <a:solidFill>
                  <a:schemeClr val="accent1"/>
                </a:solidFill>
              </a:rPr>
              <a:t>Survey compilation memo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2:  Forecast 2028 Inventory (On-the-books controls</a:t>
            </a:r>
            <a:r>
              <a:rPr lang="en-US" dirty="0" smtClean="0">
                <a:solidFill>
                  <a:schemeClr val="accent1"/>
                </a:solidFill>
              </a:rPr>
              <a:t>) – Late-February/Early-April - </a:t>
            </a:r>
            <a:r>
              <a:rPr lang="en-US" dirty="0">
                <a:solidFill>
                  <a:schemeClr val="accent1"/>
                </a:solidFill>
              </a:rPr>
              <a:t>Forecast </a:t>
            </a:r>
            <a:r>
              <a:rPr lang="en-US" dirty="0" smtClean="0">
                <a:solidFill>
                  <a:schemeClr val="accent1"/>
                </a:solidFill>
              </a:rPr>
              <a:t>scenarios</a:t>
            </a:r>
          </a:p>
        </p:txBody>
      </p:sp>
    </p:spTree>
    <p:extLst>
      <p:ext uri="{BB962C8B-B14F-4D97-AF65-F5344CB8AC3E}">
        <p14:creationId xmlns:p14="http://schemas.microsoft.com/office/powerpoint/2010/main" val="103806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2209</TotalTime>
  <Words>1653</Words>
  <Application>Microsoft Office PowerPoint</Application>
  <PresentationFormat>Widescreen</PresentationFormat>
  <Paragraphs>227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Elephant</vt:lpstr>
      <vt:lpstr>Times New Roman</vt:lpstr>
      <vt:lpstr>Office Theme</vt:lpstr>
      <vt:lpstr>Monthly Update on 2018-2019 WRAP Workplan March 27th, 2019 TSC and Work Group Co-Chairs Call</vt:lpstr>
      <vt:lpstr>PowerPoint Presentation</vt:lpstr>
      <vt:lpstr>Workplan Progress by Tribal Data Work Group</vt:lpstr>
      <vt:lpstr>Workplan Coordination Activities by Tribal Data Work Group</vt:lpstr>
      <vt:lpstr>PowerPoint Presentation</vt:lpstr>
      <vt:lpstr>Workplan Progress by Fire and Smoke Work Group</vt:lpstr>
      <vt:lpstr>Workplan Coordination Activities by Fire and Smoke Work Group</vt:lpstr>
      <vt:lpstr>PowerPoint Presentation</vt:lpstr>
      <vt:lpstr>Workplan Progress by Oil and Gas Work Group</vt:lpstr>
      <vt:lpstr>Workplan Coordination Activities by OGWG</vt:lpstr>
      <vt:lpstr>PowerPoint Presentation</vt:lpstr>
      <vt:lpstr>Workplan Progress by RTOWG Work Group-2014 Shake-Out Project</vt:lpstr>
      <vt:lpstr>Final Model Configuration for V1 Model Shakeout</vt:lpstr>
      <vt:lpstr>Monthly RTOWG Call-March 11, 2019</vt:lpstr>
      <vt:lpstr>Workplan Coordination Activities by Regional Technical Operations Work Group</vt:lpstr>
      <vt:lpstr>Workplan Coordination Activities by Regional Technical Operations Work Group</vt:lpstr>
      <vt:lpstr>PowerPoint Presentation</vt:lpstr>
      <vt:lpstr>Workplan Progress by Regional Haze Planning Work Group</vt:lpstr>
      <vt:lpstr>Workplan Coordination Activities by Regional Haze Planning Work Group</vt:lpstr>
      <vt:lpstr>Coordination and Glide Path Subcommittee</vt:lpstr>
      <vt:lpstr>Monitoring Data &amp; Glide Path Tasks</vt:lpstr>
      <vt:lpstr>Emissions Inventory and Modeling Protocol Subcommittee</vt:lpstr>
      <vt:lpstr>Control Measures Subcommittee</vt:lpstr>
      <vt:lpstr>PowerPoint Presentation</vt:lpstr>
      <vt:lpstr>Workplan Progress by (insert name) Work Group</vt:lpstr>
      <vt:lpstr>Workplan Coordination Activities by (insert name) Work Group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Frank Forsgren</cp:lastModifiedBy>
  <cp:revision>47</cp:revision>
  <cp:lastPrinted>2019-01-16T15:47:08Z</cp:lastPrinted>
  <dcterms:created xsi:type="dcterms:W3CDTF">2018-06-28T00:25:46Z</dcterms:created>
  <dcterms:modified xsi:type="dcterms:W3CDTF">2019-03-26T20:12:48Z</dcterms:modified>
</cp:coreProperties>
</file>